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  <p:sldId id="269" r:id="rId15"/>
    <p:sldId id="283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0F4E"/>
    <a:srgbClr val="00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C0543-0776-4D0D-BB5B-CF2B2E41A36E}" type="datetimeFigureOut">
              <a:rPr lang="ru-RU" smtClean="0"/>
              <a:pPr/>
              <a:t>10.09.2023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6F8F6-FD1F-43BA-99CD-9DA3FF9B90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3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16.WAV"/><Relationship Id="rId7" Type="http://schemas.openxmlformats.org/officeDocument/2006/relationships/image" Target="../media/image3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WAV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18.WAV"/><Relationship Id="rId7" Type="http://schemas.openxmlformats.org/officeDocument/2006/relationships/image" Target="../media/image55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18.WAV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20.WAV"/><Relationship Id="rId7" Type="http://schemas.openxmlformats.org/officeDocument/2006/relationships/image" Target="../media/image59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58.jpeg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20.WAV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22.WAV"/><Relationship Id="rId7" Type="http://schemas.openxmlformats.org/officeDocument/2006/relationships/image" Target="../media/image63.png"/><Relationship Id="rId12" Type="http://schemas.openxmlformats.org/officeDocument/2006/relationships/image" Target="../media/image66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62.jpe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2.png"/><Relationship Id="rId4" Type="http://schemas.openxmlformats.org/officeDocument/2006/relationships/audio" Target="../media/media22.WAV"/><Relationship Id="rId9" Type="http://schemas.openxmlformats.org/officeDocument/2006/relationships/image" Target="../media/image6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media" Target="../media/media24.WAV"/><Relationship Id="rId7" Type="http://schemas.openxmlformats.org/officeDocument/2006/relationships/image" Target="../media/image68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67.jpeg"/><Relationship Id="rId11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24.WAV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media" Target="../media/media26.WAV"/><Relationship Id="rId7" Type="http://schemas.openxmlformats.org/officeDocument/2006/relationships/image" Target="../media/image7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71.jpeg"/><Relationship Id="rId11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26.WAV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28.WAV"/><Relationship Id="rId7" Type="http://schemas.openxmlformats.org/officeDocument/2006/relationships/image" Target="../media/image76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7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7.png"/><Relationship Id="rId4" Type="http://schemas.openxmlformats.org/officeDocument/2006/relationships/audio" Target="../media/media28.WAV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31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1.WAV"/><Relationship Id="rId7" Type="http://schemas.openxmlformats.org/officeDocument/2006/relationships/image" Target="../media/image81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8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2.png"/><Relationship Id="rId4" Type="http://schemas.openxmlformats.org/officeDocument/2006/relationships/audio" Target="../media/media31.WAV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33.WAV"/><Relationship Id="rId7" Type="http://schemas.openxmlformats.org/officeDocument/2006/relationships/image" Target="../media/image84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83.jpeg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33.WAV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microsoft.com/office/2007/relationships/media" Target="../media/media35.WAV"/><Relationship Id="rId7" Type="http://schemas.openxmlformats.org/officeDocument/2006/relationships/image" Target="../media/image86.wmf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83.jpeg"/><Relationship Id="rId11" Type="http://schemas.openxmlformats.org/officeDocument/2006/relationships/image" Target="../media/image8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35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gif"/><Relationship Id="rId3" Type="http://schemas.microsoft.com/office/2007/relationships/media" Target="../media/media37.WAV"/><Relationship Id="rId7" Type="http://schemas.openxmlformats.org/officeDocument/2006/relationships/image" Target="../media/image90.gif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89.jpeg"/><Relationship Id="rId11" Type="http://schemas.openxmlformats.org/officeDocument/2006/relationships/image" Target="../media/image9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37.WAV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9.WAV"/><Relationship Id="rId7" Type="http://schemas.openxmlformats.org/officeDocument/2006/relationships/image" Target="../media/image94.png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93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95.png"/><Relationship Id="rId4" Type="http://schemas.openxmlformats.org/officeDocument/2006/relationships/audio" Target="../media/media39.WAV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31.png"/><Relationship Id="rId5" Type="http://schemas.openxmlformats.org/officeDocument/2006/relationships/hyperlink" Target="http://www.forum.materinstvo.ru/" TargetMode="External"/><Relationship Id="rId4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11" Type="http://schemas.openxmlformats.org/officeDocument/2006/relationships/image" Target="../media/image25.emf"/><Relationship Id="rId5" Type="http://schemas.openxmlformats.org/officeDocument/2006/relationships/image" Target="../media/image11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9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0.jpe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1428736"/>
            <a:ext cx="4286280" cy="2357454"/>
          </a:xfrm>
        </p:spPr>
        <p:txBody>
          <a:bodyPr>
            <a:noAutofit/>
          </a:bodyPr>
          <a:lstStyle/>
          <a:p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Уроки 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вежливости</a:t>
            </a:r>
            <a:b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самых умных малышей</a:t>
            </a:r>
          </a:p>
        </p:txBody>
      </p:sp>
      <p:pic>
        <p:nvPicPr>
          <p:cNvPr id="5" name="~PP35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D:\картинки\детские картинки-блестяшки анимашки\a9676be5a597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947675" y="2285992"/>
            <a:ext cx="3982043" cy="4257454"/>
          </a:xfrm>
          <a:prstGeom prst="rect">
            <a:avLst/>
          </a:prstGeom>
          <a:noFill/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282" y="285728"/>
            <a:ext cx="3414714" cy="164307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Ты чихнул?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лишних слов</a:t>
            </a:r>
          </a:p>
          <a:p>
            <a:pPr algn="l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желаем:</a:t>
            </a:r>
          </a:p>
        </p:txBody>
      </p:sp>
      <p:pic>
        <p:nvPicPr>
          <p:cNvPr id="22532" name="Picture 4" descr="D:\картинки\детские картинки-блестяшки анимашки\99acb2200b8a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288403" y="2571744"/>
            <a:ext cx="4232598" cy="428625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143240" y="1285860"/>
            <a:ext cx="2913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«Будь здоров!»</a:t>
            </a:r>
          </a:p>
        </p:txBody>
      </p:sp>
      <p:pic>
        <p:nvPicPr>
          <p:cNvPr id="12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621860" y="1"/>
            <a:ext cx="1522140" cy="2214554"/>
          </a:xfrm>
          <a:prstGeom prst="rect">
            <a:avLst/>
          </a:prstGeom>
          <a:noFill/>
        </p:spPr>
      </p:pic>
      <p:pic>
        <p:nvPicPr>
          <p:cNvPr id="7" name="~PP164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912094" y="1785926"/>
          <a:ext cx="5735003" cy="4814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CorelDRAW" r:id="rId5" imgW="7175880" imgH="6024240" progId="">
                  <p:embed/>
                </p:oleObj>
              </mc:Choice>
              <mc:Fallback>
                <p:oleObj name="CorelDRAW" r:id="rId5" imgW="7175880" imgH="602424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2094" y="1785926"/>
                        <a:ext cx="5735003" cy="4814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2571736" y="357166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Пора за стол.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для еды накрыто</a:t>
            </a:r>
            <a:r>
              <a:rPr lang="ru-RU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14480" y="1142984"/>
            <a:ext cx="5639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Приятного желаем аппетита!</a:t>
            </a:r>
          </a:p>
        </p:txBody>
      </p:sp>
      <p:pic>
        <p:nvPicPr>
          <p:cNvPr id="15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6" name="~PP398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5"/>
          <p:cNvSpPr txBox="1">
            <a:spLocks/>
          </p:cNvSpPr>
          <p:nvPr/>
        </p:nvSpPr>
        <p:spPr>
          <a:xfrm>
            <a:off x="214282" y="285728"/>
            <a:ext cx="3643338" cy="1643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Вечер, спать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ты очень хочешь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Всем скажи: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2214554"/>
            <a:ext cx="3826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«Спокойной ночи!»</a:t>
            </a:r>
          </a:p>
        </p:txBody>
      </p:sp>
      <p:pic>
        <p:nvPicPr>
          <p:cNvPr id="11" name="Picture 2" descr="http://s42.radikal.ru/i095/1003/5f/573c68930175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714744" y="0"/>
            <a:ext cx="4500594" cy="3450436"/>
          </a:xfrm>
          <a:prstGeom prst="rect">
            <a:avLst/>
          </a:prstGeom>
          <a:noFill/>
        </p:spPr>
      </p:pic>
      <p:pic>
        <p:nvPicPr>
          <p:cNvPr id="12" name="Picture 3" descr="D:\картинки\детские картинки-блестяшки анимашки\fee7203ea942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000496" y="2357430"/>
            <a:ext cx="4552966" cy="4112820"/>
          </a:xfrm>
          <a:prstGeom prst="rect">
            <a:avLst/>
          </a:prstGeom>
          <a:noFill/>
        </p:spPr>
      </p:pic>
      <p:pic>
        <p:nvPicPr>
          <p:cNvPr id="13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7" name="~PP234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://s40.radikal.ru/i087/0811/e1/c7366721aa9e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495930" y="428604"/>
            <a:ext cx="7648070" cy="6000792"/>
          </a:xfrm>
          <a:prstGeom prst="rect">
            <a:avLst/>
          </a:prstGeom>
          <a:noFill/>
        </p:spPr>
      </p:pic>
      <p:pic>
        <p:nvPicPr>
          <p:cNvPr id="23557" name="Picture 5" descr="D:\картинки\детские картинки-блестяшки анимашки\7ff4c7729f6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928794" y="3071810"/>
            <a:ext cx="3357640" cy="3426110"/>
          </a:xfrm>
          <a:prstGeom prst="rect">
            <a:avLst/>
          </a:prstGeom>
          <a:noFill/>
        </p:spPr>
      </p:pic>
      <p:sp>
        <p:nvSpPr>
          <p:cNvPr id="10" name="Содержимое 2"/>
          <p:cNvSpPr txBox="1">
            <a:spLocks/>
          </p:cNvSpPr>
          <p:nvPr/>
        </p:nvSpPr>
        <p:spPr>
          <a:xfrm>
            <a:off x="285720" y="357166"/>
            <a:ext cx="3786214" cy="5715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 свиданья!»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857232"/>
            <a:ext cx="37862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прощанье говорим;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том и речь,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еще нас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Ждут свиданья,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Много-много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Новых встреч!</a:t>
            </a:r>
          </a:p>
          <a:p>
            <a:endParaRPr lang="ru-RU" dirty="0"/>
          </a:p>
        </p:txBody>
      </p:sp>
      <p:pic>
        <p:nvPicPr>
          <p:cNvPr id="12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8" name="~PP4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spect="1"/>
          </p:cNvSpPr>
          <p:nvPr/>
        </p:nvSpPr>
        <p:spPr>
          <a:xfrm rot="-540000">
            <a:off x="768023" y="1173711"/>
            <a:ext cx="3650871" cy="17543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5400" b="1" u="sng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Викторина</a:t>
            </a:r>
          </a:p>
          <a:p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-540000">
            <a:off x="680183" y="2570348"/>
            <a:ext cx="4429156" cy="14465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«Ежели вы </a:t>
            </a:r>
          </a:p>
          <a:p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вежливы…»</a:t>
            </a:r>
          </a:p>
        </p:txBody>
      </p:sp>
      <p:pic>
        <p:nvPicPr>
          <p:cNvPr id="6" name="Рисунок 5" descr="7321f3a4ae3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00100" y="4214818"/>
            <a:ext cx="1583668" cy="2304000"/>
          </a:xfrm>
          <a:prstGeom prst="rect">
            <a:avLst/>
          </a:prstGeom>
        </p:spPr>
      </p:pic>
      <p:pic>
        <p:nvPicPr>
          <p:cNvPr id="7" name="~PP23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4357718" cy="164305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Нужно ли здороваться со знакомыми ребятами, например, товарищами по двору?</a:t>
            </a: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4" name="Облако 3"/>
          <p:cNvSpPr/>
          <p:nvPr/>
        </p:nvSpPr>
        <p:spPr>
          <a:xfrm>
            <a:off x="0" y="-142900"/>
            <a:ext cx="435771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встрече со знакомыми не следует молчать.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весело и бодро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«Здравствуй, друг», - сказать.</a:t>
            </a:r>
          </a:p>
        </p:txBody>
      </p:sp>
      <p:pic>
        <p:nvPicPr>
          <p:cNvPr id="5" name="~PP10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5715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ost-53826-1224482375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2000232" y="2285992"/>
            <a:ext cx="2071702" cy="4392000"/>
          </a:xfrm>
          <a:prstGeom prst="rect">
            <a:avLst/>
          </a:prstGeom>
        </p:spPr>
      </p:pic>
      <p:sp>
        <p:nvSpPr>
          <p:cNvPr id="5" name="Облако 4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Кто при встрече должен поздороваться первым: мальчик или девочка?</a:t>
            </a:r>
          </a:p>
        </p:txBody>
      </p:sp>
      <p:sp>
        <p:nvSpPr>
          <p:cNvPr id="6" name="Солнце 5"/>
          <p:cNvSpPr>
            <a:spLocks noChangeAspect="1"/>
          </p:cNvSpPr>
          <p:nvPr/>
        </p:nvSpPr>
        <p:spPr>
          <a:xfrm>
            <a:off x="6429388" y="0"/>
            <a:ext cx="2592000" cy="2592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7" name="Рисунок 6" descr="post-56918-1279544575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4786314" y="2786058"/>
            <a:ext cx="2713122" cy="3672000"/>
          </a:xfrm>
          <a:prstGeom prst="rect">
            <a:avLst/>
          </a:prstGeom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214282" y="0"/>
            <a:ext cx="4357718" cy="235743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Должен быть вежливым мальчик всегда.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Девочке первым он скажет тогда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Слово волшебное, доброе слово «Здравствуй!» –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значит: «Всегда будь здорова!»</a:t>
            </a:r>
          </a:p>
          <a:p>
            <a:pPr algn="ctr"/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~PP172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14282" y="2857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6f7dcbfc359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5357818" y="2357430"/>
            <a:ext cx="1902664" cy="3960000"/>
          </a:xfrm>
          <a:prstGeom prst="rect">
            <a:avLst/>
          </a:prstGeom>
        </p:spPr>
      </p:pic>
      <p:pic>
        <p:nvPicPr>
          <p:cNvPr id="3" name="Рисунок 2" descr="Девочка с косичками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500298" y="2714620"/>
            <a:ext cx="2844000" cy="2844000"/>
          </a:xfrm>
          <a:prstGeom prst="rect">
            <a:avLst/>
          </a:prstGeom>
        </p:spPr>
      </p:pic>
      <p:sp>
        <p:nvSpPr>
          <p:cNvPr id="4" name="Облако 3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</a:rPr>
              <a:t>Встречаются Маша и Денис, приветствуют друг друга, при этом у Дениса руки остаются в карманах брюк.</a:t>
            </a:r>
          </a:p>
          <a:p>
            <a:r>
              <a:rPr lang="ru-RU" sz="1600" b="1" dirty="0">
                <a:solidFill>
                  <a:srgbClr val="002060"/>
                </a:solidFill>
              </a:rPr>
              <a:t>         В чем ошибка? </a:t>
            </a: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480000" y="0"/>
            <a:ext cx="2664000" cy="2664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214282" y="214290"/>
            <a:ext cx="4357718" cy="1843070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Приветствуя даму,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юноша руки из карманов вынимает.</a:t>
            </a:r>
          </a:p>
        </p:txBody>
      </p:sp>
      <p:pic>
        <p:nvPicPr>
          <p:cNvPr id="8" name="~PP23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214282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Олег и Егор идут и оживлённо обсуждают кинофильм.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Их обгоняет Света.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Кто должен здороваться первым?</a:t>
            </a:r>
          </a:p>
        </p:txBody>
      </p:sp>
      <p:sp>
        <p:nvSpPr>
          <p:cNvPr id="9" name="Солнце 8"/>
          <p:cNvSpPr>
            <a:spLocks noChangeAspect="1"/>
          </p:cNvSpPr>
          <p:nvPr/>
        </p:nvSpPr>
        <p:spPr>
          <a:xfrm>
            <a:off x="6480000" y="0"/>
            <a:ext cx="2664000" cy="2664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10" name="Рисунок 9" descr="c5c663e24d50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5715008" y="2214554"/>
            <a:ext cx="1429760" cy="4320000"/>
          </a:xfrm>
          <a:prstGeom prst="rect">
            <a:avLst/>
          </a:prstGeom>
        </p:spPr>
      </p:pic>
      <p:pic>
        <p:nvPicPr>
          <p:cNvPr id="11" name="Рисунок 10" descr="985fb37870fb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3500430" y="1500174"/>
            <a:ext cx="2085076" cy="4320000"/>
          </a:xfrm>
          <a:prstGeom prst="rect">
            <a:avLst/>
          </a:prstGeom>
        </p:spPr>
      </p:pic>
      <p:pic>
        <p:nvPicPr>
          <p:cNvPr id="12" name="Picture 1" descr="D:\картинки\детские картинки-блестяшки анимашки\ae11205e7a57.gif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42910" y="2500306"/>
            <a:ext cx="2392636" cy="4032000"/>
          </a:xfrm>
          <a:prstGeom prst="rect">
            <a:avLst/>
          </a:prstGeom>
          <a:noFill/>
        </p:spPr>
      </p:pic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Здоровается первым тот, кто обгоняет.</a:t>
            </a:r>
          </a:p>
        </p:txBody>
      </p:sp>
      <p:pic>
        <p:nvPicPr>
          <p:cNvPr id="13" name="~PP29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4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caf270c7a8b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3357554" y="2214554"/>
            <a:ext cx="5355347" cy="3785624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Наташа и Иван сидят за партой в классе.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Входит их одноклассница.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Кто должен здороваться первым?</a:t>
            </a: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5" name="Рисунок 4" descr="post-38605-1215347877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285720" y="2178000"/>
            <a:ext cx="3123900" cy="4680000"/>
          </a:xfrm>
          <a:prstGeom prst="rect">
            <a:avLst/>
          </a:prstGeom>
        </p:spPr>
      </p:pic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Здоровается первым тот, кто вошёл в класс.</a:t>
            </a:r>
          </a:p>
        </p:txBody>
      </p:sp>
      <p:pic>
        <p:nvPicPr>
          <p:cNvPr id="8" name="~PP310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2844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9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785818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Вежливых слов не одно и не два,</a:t>
            </a:r>
          </a:p>
          <a:p>
            <a:pPr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Помни и знай эти чудо-слова: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57554" y="1643050"/>
            <a:ext cx="1876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Доброе утро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7554" y="2285992"/>
            <a:ext cx="2004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Добрый день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2928934"/>
            <a:ext cx="1939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свидания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3500438"/>
            <a:ext cx="2052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Здравствуйте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00430" y="4000504"/>
            <a:ext cx="15343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Извините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428992" y="4572008"/>
            <a:ext cx="1898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Пожалуйста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5000636"/>
            <a:ext cx="3063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Приятного аппетита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43306" y="5500702"/>
            <a:ext cx="1500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Простите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14744" y="6000768"/>
            <a:ext cx="1357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</p:txBody>
      </p:sp>
      <p:pic>
        <p:nvPicPr>
          <p:cNvPr id="2050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00760" y="2428868"/>
            <a:ext cx="2857488" cy="4157346"/>
          </a:xfrm>
          <a:prstGeom prst="rect">
            <a:avLst/>
          </a:prstGeom>
          <a:noFill/>
        </p:spPr>
      </p:pic>
      <p:pic>
        <p:nvPicPr>
          <p:cNvPr id="2051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57158" y="3500438"/>
            <a:ext cx="2214578" cy="2952771"/>
          </a:xfrm>
          <a:prstGeom prst="rect">
            <a:avLst/>
          </a:prstGeom>
          <a:noFill/>
        </p:spPr>
      </p:pic>
      <p:pic>
        <p:nvPicPr>
          <p:cNvPr id="16" name="~PP354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2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лако 1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 дверях сталкиваются два мальчика, причем одному 8 лет, другому 10 лет.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Кто должен кого пропустить? </a:t>
            </a: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pic>
        <p:nvPicPr>
          <p:cNvPr id="5" name="Рисунок 4" descr="мальчик копия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6072198" y="1357298"/>
            <a:ext cx="1554014" cy="5328000"/>
          </a:xfrm>
          <a:prstGeom prst="rect">
            <a:avLst/>
          </a:prstGeom>
        </p:spPr>
      </p:pic>
      <p:pic>
        <p:nvPicPr>
          <p:cNvPr id="6" name="Рисунок 5" descr="9e683f16eb8f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 flipH="1">
            <a:off x="3214678" y="2143116"/>
            <a:ext cx="1939032" cy="4320000"/>
          </a:xfrm>
          <a:prstGeom prst="rect">
            <a:avLst/>
          </a:prstGeom>
        </p:spPr>
      </p:pic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8" name="Облако 7"/>
          <p:cNvSpPr/>
          <p:nvPr/>
        </p:nvSpPr>
        <p:spPr>
          <a:xfrm>
            <a:off x="0" y="0"/>
            <a:ext cx="3929058" cy="1928802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Тот, кто окажется вежливее.</a:t>
            </a:r>
          </a:p>
        </p:txBody>
      </p:sp>
      <p:pic>
        <p:nvPicPr>
          <p:cNvPr id="9" name="~PP378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ee196b67f1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857488" y="1638000"/>
            <a:ext cx="4220937" cy="5220000"/>
          </a:xfrm>
          <a:prstGeom prst="rect">
            <a:avLst/>
          </a:prstGeom>
        </p:spPr>
      </p:pic>
      <p:sp>
        <p:nvSpPr>
          <p:cNvPr id="3" name="Облако 2"/>
          <p:cNvSpPr/>
          <p:nvPr/>
        </p:nvSpPr>
        <p:spPr>
          <a:xfrm>
            <a:off x="0" y="0"/>
            <a:ext cx="4500562" cy="242886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319101"/>
            <a:ext cx="4116815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Одна девочка жаловалась возмущенно маме: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Во дворе мальчишка, такой невежа, зовет меня Танька!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А ты как его зовешь? - спросила мама.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Я его вообще никак не зову, - ответила Таня.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Я ему просто кричу: «Эй, ты!»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Скажите, права ли Таня? Почему? </a:t>
            </a:r>
            <a:endParaRPr kumimoji="0" lang="ru-RU" sz="14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sp>
        <p:nvSpPr>
          <p:cNvPr id="7" name="Облако 6"/>
          <p:cNvSpPr/>
          <p:nvPr/>
        </p:nvSpPr>
        <p:spPr>
          <a:xfrm>
            <a:off x="0" y="0"/>
            <a:ext cx="4500562" cy="2428868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Таня не права.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Надо всех друзей и знакомых называть по имени. </a:t>
            </a:r>
          </a:p>
        </p:txBody>
      </p:sp>
      <p:pic>
        <p:nvPicPr>
          <p:cNvPr id="8" name="~PP233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42844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321f3a4ae3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29190" y="571480"/>
            <a:ext cx="3959188" cy="5760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5720" y="1571612"/>
            <a:ext cx="6572280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Есть одна игра для вас. </a:t>
            </a: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прочту стихи сейчас. </a:t>
            </a: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начну, а вы кончайте, </a:t>
            </a: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Дружно хором отвечайте. </a:t>
            </a: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Где отгадка - там конец. </a:t>
            </a: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подскажет - молодец! </a:t>
            </a:r>
          </a:p>
        </p:txBody>
      </p:sp>
      <p:pic>
        <p:nvPicPr>
          <p:cNvPr id="4" name="~PP38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7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64c0e705a10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428728" y="2214554"/>
            <a:ext cx="4500000" cy="4500000"/>
          </a:xfrm>
          <a:prstGeom prst="rect">
            <a:avLst/>
          </a:prstGeom>
        </p:spPr>
      </p:pic>
      <p:sp>
        <p:nvSpPr>
          <p:cNvPr id="3" name="Табличка 2"/>
          <p:cNvSpPr/>
          <p:nvPr/>
        </p:nvSpPr>
        <p:spPr>
          <a:xfrm>
            <a:off x="0" y="0"/>
            <a:ext cx="3214678" cy="2500306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Маша знала слов немало,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Но одно из них пропало.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А оно-то, как на грех,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Говорится чаще всех.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Это слово ходит следом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За подарком, за обедом.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Это слово говорят,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Если вас благодарят.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Но молчит она как рыба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Вместо каждого…</a:t>
            </a: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3306" y="0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Спасибо!</a:t>
            </a: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~PP286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АМА\клипарт\354e7d61dc6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1214414" y="2786058"/>
            <a:ext cx="2750733" cy="3924000"/>
          </a:xfrm>
          <a:prstGeom prst="rect">
            <a:avLst/>
          </a:prstGeom>
          <a:noFill/>
        </p:spPr>
      </p:pic>
      <p:pic>
        <p:nvPicPr>
          <p:cNvPr id="3" name="Рисунок 2" descr="scool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6000760" y="2786058"/>
            <a:ext cx="2434179" cy="3672000"/>
          </a:xfrm>
          <a:prstGeom prst="rect">
            <a:avLst/>
          </a:prstGeom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221455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Дядя Саша огорчён,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Рассказал он вот о чём: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«Видел Настю – ученицу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Я на улице сейчас.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Настя – славная девчонка,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Настя ходит в первый класс. Но давно уже от Насти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Я не слышал слова…»</a:t>
            </a: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182" y="142852"/>
            <a:ext cx="3120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Здрасте</a:t>
            </a:r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!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8" name="~PP263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МАМА\клипарт\full\EDUCATION\EDCATION1\ED0493.WM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357422" y="2428868"/>
            <a:ext cx="2150328" cy="4140000"/>
          </a:xfrm>
          <a:prstGeom prst="rect">
            <a:avLst/>
          </a:prstGeom>
          <a:noFill/>
        </p:spPr>
      </p:pic>
      <p:pic>
        <p:nvPicPr>
          <p:cNvPr id="3" name="Рисунок 2" descr="cda84c2009e0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>
            <a:off x="4929190" y="2714620"/>
            <a:ext cx="2355917" cy="3786214"/>
          </a:xfrm>
          <a:prstGeom prst="rect">
            <a:avLst/>
          </a:prstGeom>
        </p:spPr>
      </p:pic>
      <p:sp>
        <p:nvSpPr>
          <p:cNvPr id="4" name="Табличка 3"/>
          <p:cNvSpPr/>
          <p:nvPr/>
        </p:nvSpPr>
        <p:spPr>
          <a:xfrm>
            <a:off x="0" y="0"/>
            <a:ext cx="3428992" cy="1857364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Встретил Витю я, соседа ... встреча грустная была: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 меня он, как торпеда, налетел из-за угла ... 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Но - представьте! - зря от Вити ждал я слова …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5" name="Солнце 4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430" y="142852"/>
            <a:ext cx="4101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Извините!</a:t>
            </a:r>
          </a:p>
        </p:txBody>
      </p:sp>
      <p:pic>
        <p:nvPicPr>
          <p:cNvPr id="7" name="Рисунок 6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8" name="~PP23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0" y="21429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абличка 1"/>
          <p:cNvSpPr/>
          <p:nvPr/>
        </p:nvSpPr>
        <p:spPr>
          <a:xfrm>
            <a:off x="0" y="0"/>
            <a:ext cx="3071802" cy="928670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Зазеленеет даже пень,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Когда услышит…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3" name="Солнце 2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71802" y="0"/>
            <a:ext cx="5147701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Добрый день!</a:t>
            </a:r>
          </a:p>
        </p:txBody>
      </p:sp>
      <p:pic>
        <p:nvPicPr>
          <p:cNvPr id="6" name="Рисунок 5" descr="86.gif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28596" y="4071942"/>
            <a:ext cx="1162050" cy="1457325"/>
          </a:xfrm>
          <a:prstGeom prst="rect">
            <a:avLst/>
          </a:prstGeom>
        </p:spPr>
      </p:pic>
      <p:pic>
        <p:nvPicPr>
          <p:cNvPr id="7" name="Рисунок 6" descr="121.gif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357686" y="4071942"/>
            <a:ext cx="3238981" cy="1188000"/>
          </a:xfrm>
          <a:prstGeom prst="rect">
            <a:avLst/>
          </a:prstGeom>
        </p:spPr>
      </p:pic>
      <p:pic>
        <p:nvPicPr>
          <p:cNvPr id="8" name="Рисунок 7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9" name="~PP10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d98fbad42d4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785918" y="1285860"/>
            <a:ext cx="5256000" cy="5256000"/>
          </a:xfrm>
          <a:prstGeom prst="rect">
            <a:avLst/>
          </a:prstGeom>
        </p:spPr>
      </p:pic>
      <p:sp>
        <p:nvSpPr>
          <p:cNvPr id="3" name="Табличка 2"/>
          <p:cNvSpPr/>
          <p:nvPr/>
        </p:nvSpPr>
        <p:spPr>
          <a:xfrm>
            <a:off x="214282" y="214290"/>
            <a:ext cx="3071802" cy="785818"/>
          </a:xfrm>
          <a:prstGeom prst="plaqu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C00000"/>
                </a:solidFill>
              </a:rPr>
              <a:t>И во Франции, и в Дании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</a:rPr>
              <a:t>На прощанье говорят…</a:t>
            </a:r>
          </a:p>
          <a:p>
            <a:pPr algn="ctr"/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4" name="Солнце 3"/>
          <p:cNvSpPr>
            <a:spLocks noChangeAspect="1"/>
          </p:cNvSpPr>
          <p:nvPr/>
        </p:nvSpPr>
        <p:spPr>
          <a:xfrm>
            <a:off x="6804000" y="0"/>
            <a:ext cx="2340000" cy="2340000"/>
          </a:xfrm>
          <a:prstGeom prst="sun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1868" y="285728"/>
            <a:ext cx="3276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свидания!</a:t>
            </a:r>
          </a:p>
        </p:txBody>
      </p:sp>
      <p:pic>
        <p:nvPicPr>
          <p:cNvPr id="6" name="Рисунок 5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992000" y="5786454"/>
            <a:ext cx="1152000" cy="1152000"/>
          </a:xfrm>
          <a:prstGeom prst="rect">
            <a:avLst/>
          </a:prstGeom>
        </p:spPr>
      </p:pic>
      <p:pic>
        <p:nvPicPr>
          <p:cNvPr id="7" name="~PP45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14282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357298"/>
            <a:ext cx="650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Авторы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Озорнова О.П., МОУ «СОШ №55» г. Саратова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Щедрова Е.В., МДОУ №16 г. Северодвинска</a:t>
            </a:r>
          </a:p>
          <a:p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Звук</a:t>
            </a:r>
            <a:r>
              <a:rPr lang="ru-RU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Щедрова Е.В.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4876" y="5500702"/>
            <a:ext cx="2325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Для сайта </a:t>
            </a:r>
            <a:r>
              <a:rPr lang="en-US" b="1" dirty="0">
                <a:solidFill>
                  <a:srgbClr val="002060"/>
                </a:solidFill>
              </a:rPr>
              <a:t>viki.rdf.ru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7290" y="4214818"/>
            <a:ext cx="477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Иллюстрации: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  <a:hlinkClick r:id="rId5"/>
              </a:rPr>
              <a:t>www.forum.materinstvo.ru</a:t>
            </a:r>
            <a:endParaRPr lang="ru-RU" sz="2000" b="1" dirty="0"/>
          </a:p>
          <a:p>
            <a:r>
              <a:rPr lang="ru-RU" sz="2000" b="1" dirty="0">
                <a:solidFill>
                  <a:srgbClr val="0000FF"/>
                </a:solidFill>
              </a:rPr>
              <a:t>                             </a:t>
            </a:r>
            <a:r>
              <a:rPr lang="en-US" sz="2000" b="1" u="sng" dirty="0">
                <a:solidFill>
                  <a:srgbClr val="0000FF"/>
                </a:solidFill>
              </a:rPr>
              <a:t>www.lenagold.ru</a:t>
            </a:r>
            <a:endParaRPr lang="ru-RU" sz="2000" b="1" u="sng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3240" y="42148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2928934"/>
            <a:ext cx="58579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Стихи взяты из книги В.Дмитриевой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«Уроки вежливости для самых умных малышей»</a:t>
            </a:r>
          </a:p>
        </p:txBody>
      </p:sp>
      <p:pic>
        <p:nvPicPr>
          <p:cNvPr id="9" name="~PP82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642918"/>
            <a:ext cx="8229600" cy="282893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Волшебники – гномы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Немало для нас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Чудесного сделать могли бы,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Но больше чудес совершает в сто раз</a:t>
            </a:r>
          </a:p>
          <a:p>
            <a:pPr algn="ctr">
              <a:buNone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Волшебное слово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14612" y="3571876"/>
            <a:ext cx="36502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</a:t>
            </a:r>
          </a:p>
        </p:txBody>
      </p:sp>
      <p:pic>
        <p:nvPicPr>
          <p:cNvPr id="5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500826" y="3214686"/>
            <a:ext cx="2366470" cy="3442966"/>
          </a:xfrm>
          <a:prstGeom prst="rect">
            <a:avLst/>
          </a:prstGeom>
          <a:noFill/>
        </p:spPr>
      </p:pic>
      <p:pic>
        <p:nvPicPr>
          <p:cNvPr id="6" name="Picture 3" descr="D:\картинки\детские картинки-блестяшки анимашки\blpnbehbcsipdrwdzspfo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357158" y="3500438"/>
            <a:ext cx="2214578" cy="2952771"/>
          </a:xfrm>
          <a:prstGeom prst="rect">
            <a:avLst/>
          </a:prstGeom>
          <a:noFill/>
        </p:spPr>
      </p:pic>
      <p:pic>
        <p:nvPicPr>
          <p:cNvPr id="9" name="~PP237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lisyonok.ucoz.ru/kartinki/scool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419867" y="928670"/>
            <a:ext cx="5724133" cy="5572164"/>
          </a:xfrm>
          <a:prstGeom prst="rect">
            <a:avLst/>
          </a:prstGeom>
          <a:noFill/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14282" y="500042"/>
            <a:ext cx="3143304" cy="128588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Всем помощникам своим</a:t>
            </a:r>
          </a:p>
          <a:p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говорим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786058"/>
            <a:ext cx="2412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</a:t>
            </a:r>
          </a:p>
        </p:txBody>
      </p:sp>
      <p:pic>
        <p:nvPicPr>
          <p:cNvPr id="9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 flipH="1">
            <a:off x="-1" y="4286256"/>
            <a:ext cx="1620343" cy="2357430"/>
          </a:xfrm>
          <a:prstGeom prst="rect">
            <a:avLst/>
          </a:prstGeom>
          <a:noFill/>
        </p:spPr>
      </p:pic>
      <p:pic>
        <p:nvPicPr>
          <p:cNvPr id="6" name="~PP289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8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2828916" cy="542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другу говорю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428736"/>
            <a:ext cx="20717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«Привет!»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2000240"/>
            <a:ext cx="22942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он в ответ: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643182"/>
            <a:ext cx="1946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«Здорово!»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3214686"/>
            <a:ext cx="2857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Тут ничего</a:t>
            </a: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плохого нет,</a:t>
            </a: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Подходят оба слова.</a:t>
            </a:r>
          </a:p>
        </p:txBody>
      </p:sp>
      <p:pic>
        <p:nvPicPr>
          <p:cNvPr id="1027" name="Picture 3" descr="D:\картинки\детские картинки-блестяшки анимашки\985fb37870fb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928926" y="3071810"/>
            <a:ext cx="1673214" cy="3466353"/>
          </a:xfrm>
          <a:prstGeom prst="rect">
            <a:avLst/>
          </a:prstGeom>
          <a:noFill/>
        </p:spPr>
      </p:pic>
      <p:pic>
        <p:nvPicPr>
          <p:cNvPr id="1032" name="Picture 8" descr="http://s004.radikal.ru/i208/1003/8a/ef755179470a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357554" y="357166"/>
            <a:ext cx="3571900" cy="2857520"/>
          </a:xfrm>
          <a:prstGeom prst="rect">
            <a:avLst/>
          </a:prstGeom>
          <a:noFill/>
        </p:spPr>
      </p:pic>
      <p:pic>
        <p:nvPicPr>
          <p:cNvPr id="17" name="Picture 6" descr="http://s58.radikal.ru/i162/0810/5e/3e45ef33f44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29322" y="2571744"/>
            <a:ext cx="2865426" cy="1910284"/>
          </a:xfrm>
          <a:prstGeom prst="rect">
            <a:avLst/>
          </a:prstGeom>
          <a:noFill/>
        </p:spPr>
      </p:pic>
      <p:pic>
        <p:nvPicPr>
          <p:cNvPr id="18" name="Picture 10" descr="http://i037.radikal.ru/0810/55/7af2e6f4564e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214810" y="2786058"/>
            <a:ext cx="1579542" cy="1889356"/>
          </a:xfrm>
          <a:prstGeom prst="rect">
            <a:avLst/>
          </a:prstGeom>
          <a:noFill/>
        </p:spPr>
      </p:pic>
      <p:pic>
        <p:nvPicPr>
          <p:cNvPr id="19" name="Picture 4" descr="D:\картинки\детские картинки-блестяшки анимашки\7c679855e91b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6357950" y="2857496"/>
            <a:ext cx="1230306" cy="3782253"/>
          </a:xfrm>
          <a:prstGeom prst="rect">
            <a:avLst/>
          </a:prstGeom>
          <a:noFill/>
        </p:spPr>
      </p:pic>
      <p:pic>
        <p:nvPicPr>
          <p:cNvPr id="12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13" name="~PP37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85728"/>
            <a:ext cx="3857652" cy="1143008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Старшему,</a:t>
            </a:r>
          </a:p>
          <a:p>
            <a:pPr>
              <a:buNone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если встречаемся с ним,</a:t>
            </a:r>
          </a:p>
          <a:p>
            <a:pPr>
              <a:buNone/>
            </a:pPr>
            <a:r>
              <a:rPr 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первыми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500174"/>
            <a:ext cx="3223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«Здравствуйте!»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2357430"/>
            <a:ext cx="1944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говорим.</a:t>
            </a:r>
          </a:p>
        </p:txBody>
      </p:sp>
      <p:pic>
        <p:nvPicPr>
          <p:cNvPr id="8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25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714744" y="285728"/>
            <a:ext cx="1928826" cy="2000264"/>
          </a:xfrm>
          <a:prstGeom prst="rect">
            <a:avLst/>
          </a:prstGeom>
          <a:noFill/>
        </p:spPr>
      </p:pic>
      <p:pic>
        <p:nvPicPr>
          <p:cNvPr id="26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7" cstate="email"/>
          <a:srcRect r="-4758"/>
          <a:stretch>
            <a:fillRect/>
          </a:stretch>
        </p:blipFill>
        <p:spPr bwMode="auto">
          <a:xfrm>
            <a:off x="4786314" y="0"/>
            <a:ext cx="2428892" cy="2914670"/>
          </a:xfrm>
          <a:prstGeom prst="rect">
            <a:avLst/>
          </a:prstGeom>
          <a:noFill/>
        </p:spPr>
      </p:pic>
      <p:pic>
        <p:nvPicPr>
          <p:cNvPr id="27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8" cstate="email"/>
          <a:srcRect l="-22416" b="-23951"/>
          <a:stretch>
            <a:fillRect/>
          </a:stretch>
        </p:blipFill>
        <p:spPr bwMode="auto">
          <a:xfrm>
            <a:off x="7000860" y="0"/>
            <a:ext cx="2143140" cy="2200290"/>
          </a:xfrm>
          <a:prstGeom prst="rect">
            <a:avLst/>
          </a:prstGeom>
          <a:noFill/>
        </p:spPr>
      </p:pic>
      <p:pic>
        <p:nvPicPr>
          <p:cNvPr id="30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9" cstate="email"/>
          <a:srcRect l="-21734"/>
          <a:stretch>
            <a:fillRect/>
          </a:stretch>
        </p:blipFill>
        <p:spPr bwMode="auto">
          <a:xfrm flipH="1">
            <a:off x="2928926" y="1500174"/>
            <a:ext cx="2794245" cy="1928826"/>
          </a:xfrm>
          <a:prstGeom prst="rect">
            <a:avLst/>
          </a:prstGeom>
          <a:noFill/>
        </p:spPr>
      </p:pic>
      <p:graphicFrame>
        <p:nvGraphicFramePr>
          <p:cNvPr id="1039" name="Object 15"/>
          <p:cNvGraphicFramePr>
            <a:graphicFrameLocks noChangeAspect="1"/>
          </p:cNvGraphicFramePr>
          <p:nvPr/>
        </p:nvGraphicFramePr>
        <p:xfrm>
          <a:off x="2928926" y="2643182"/>
          <a:ext cx="2397125" cy="394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CorelDRAW" r:id="rId10" imgW="2796120" imgH="4599360" progId="">
                  <p:embed/>
                </p:oleObj>
              </mc:Choice>
              <mc:Fallback>
                <p:oleObj name="CorelDRAW" r:id="rId10" imgW="2796120" imgH="4599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8926" y="2643182"/>
                        <a:ext cx="2397125" cy="394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2" descr="D:\картинки\детские картинки-блестяшки анимашки\d665ccbba395.png"/>
          <p:cNvPicPr>
            <a:picLocks noChangeAspect="1" noChangeArrowheads="1"/>
          </p:cNvPicPr>
          <p:nvPr/>
        </p:nvPicPr>
        <p:blipFill>
          <a:blip r:embed="rId12" cstate="email"/>
          <a:srcRect/>
          <a:stretch>
            <a:fillRect/>
          </a:stretch>
        </p:blipFill>
        <p:spPr bwMode="auto">
          <a:xfrm>
            <a:off x="5643570" y="642918"/>
            <a:ext cx="3500430" cy="5849046"/>
          </a:xfrm>
          <a:prstGeom prst="rect">
            <a:avLst/>
          </a:prstGeom>
          <a:noFill/>
        </p:spPr>
      </p:pic>
      <p:pic>
        <p:nvPicPr>
          <p:cNvPr id="13" name="~PP334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285728"/>
            <a:ext cx="3614734" cy="135732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повторять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Весь день не лень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каждой встрече:</a:t>
            </a:r>
          </a:p>
        </p:txBody>
      </p:sp>
      <p:pic>
        <p:nvPicPr>
          <p:cNvPr id="2051" name="Picture 3" descr="D:\картинки\детские картинки-блестяшки анимашки\domik93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000232" y="285728"/>
            <a:ext cx="6677829" cy="4027504"/>
          </a:xfrm>
          <a:prstGeom prst="rect">
            <a:avLst/>
          </a:prstGeom>
          <a:noFill/>
        </p:spPr>
      </p:pic>
      <p:pic>
        <p:nvPicPr>
          <p:cNvPr id="2053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28992" y="3387654"/>
            <a:ext cx="1857388" cy="3177277"/>
          </a:xfrm>
          <a:prstGeom prst="rect">
            <a:avLst/>
          </a:prstGeom>
          <a:noFill/>
        </p:spPr>
      </p:pic>
      <p:pic>
        <p:nvPicPr>
          <p:cNvPr id="10" name="Picture 5" descr="D:\картинки\детские картинки-блестяшки анимашки\2cf92f282029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929322" y="2786058"/>
            <a:ext cx="1847396" cy="3643338"/>
          </a:xfrm>
          <a:prstGeom prst="rect">
            <a:avLst/>
          </a:prstGeom>
          <a:noFill/>
        </p:spPr>
      </p:pic>
      <p:pic>
        <p:nvPicPr>
          <p:cNvPr id="11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1857364"/>
            <a:ext cx="31566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«Добрый день!»</a:t>
            </a:r>
          </a:p>
        </p:txBody>
      </p:sp>
      <p:pic>
        <p:nvPicPr>
          <p:cNvPr id="8" name="~PP370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9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571472" y="357166"/>
            <a:ext cx="3614734" cy="11430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Яркое солнышко</a:t>
            </a:r>
          </a:p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Встало опять - </a:t>
            </a:r>
          </a:p>
        </p:txBody>
      </p:sp>
      <p:pic>
        <p:nvPicPr>
          <p:cNvPr id="12" name="Picture 6" descr="Детские отрисовки солнышко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 flipH="1">
            <a:off x="6215073" y="0"/>
            <a:ext cx="2606859" cy="2227051"/>
          </a:xfrm>
          <a:prstGeom prst="rect">
            <a:avLst/>
          </a:prstGeom>
          <a:noFill/>
        </p:spPr>
      </p:pic>
      <p:pic>
        <p:nvPicPr>
          <p:cNvPr id="14" name="Picture 2" descr="http://s42.radikal.ru/i096/0810/42/771a52357034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594527" y="2714620"/>
            <a:ext cx="4549473" cy="3143272"/>
          </a:xfrm>
          <a:prstGeom prst="rect">
            <a:avLst/>
          </a:prstGeom>
          <a:noFill/>
        </p:spPr>
      </p:pic>
      <p:pic>
        <p:nvPicPr>
          <p:cNvPr id="15" name="Picture 7" descr="D:\картинки\детские картинки-блестяшки анимашки\643a4319379c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57488" y="2428868"/>
            <a:ext cx="2677721" cy="411957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28596" y="1428736"/>
            <a:ext cx="2986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«Доброе утро!»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7158" y="2214554"/>
            <a:ext cx="34529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должны вы сказать.</a:t>
            </a:r>
          </a:p>
        </p:txBody>
      </p:sp>
      <p:pic>
        <p:nvPicPr>
          <p:cNvPr id="18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9" name="~PP180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0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:\картинки\детские картинки-блестяшки анимашки\b9bcf5fbcdcc.pn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00430" y="357166"/>
            <a:ext cx="5643570" cy="3071834"/>
          </a:xfrm>
          <a:prstGeom prst="rect">
            <a:avLst/>
          </a:prstGeom>
          <a:noFill/>
        </p:spPr>
      </p:pic>
      <p:pic>
        <p:nvPicPr>
          <p:cNvPr id="10" name="Picture 3" descr="D:\картинки\детские картинки-блестяшки анимашки\735fa662bfef.pn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786578" y="3059047"/>
            <a:ext cx="2000264" cy="3298887"/>
          </a:xfrm>
          <a:prstGeom prst="rect">
            <a:avLst/>
          </a:prstGeom>
          <a:noFill/>
        </p:spPr>
      </p:pic>
      <p:pic>
        <p:nvPicPr>
          <p:cNvPr id="21510" name="Picture 6" descr="D:\картинки\детские картинки-блестяшки анимашки\79dbbe938512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 flipH="1">
            <a:off x="2143108" y="2758502"/>
            <a:ext cx="2735724" cy="3575983"/>
          </a:xfrm>
          <a:prstGeom prst="rect">
            <a:avLst/>
          </a:prstGeom>
          <a:noFill/>
        </p:spPr>
      </p:pic>
      <p:pic>
        <p:nvPicPr>
          <p:cNvPr id="21511" name="Picture 7" descr="D:\картинки\детские картинки-блестяшки анимашки\a6666613d3cb.pn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929058" y="3192812"/>
            <a:ext cx="2286016" cy="3079032"/>
          </a:xfrm>
          <a:prstGeom prst="rect">
            <a:avLst/>
          </a:prstGeom>
          <a:noFill/>
        </p:spPr>
      </p:pic>
      <p:sp>
        <p:nvSpPr>
          <p:cNvPr id="1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4643470" cy="135732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вы куда-нибудь спешите,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бегу толкая всех подряд,</a:t>
            </a:r>
          </a:p>
          <a:p>
            <a:pPr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Говорите вежливо: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7158" y="1714488"/>
            <a:ext cx="2489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«Простите!»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2428868"/>
            <a:ext cx="32674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 за эту вежливость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простят.</a:t>
            </a:r>
          </a:p>
        </p:txBody>
      </p:sp>
      <p:pic>
        <p:nvPicPr>
          <p:cNvPr id="16" name="Picture 2" descr="D:\картинки\детские картинки-блестяшки анимашки\7321f3a4ae36.png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 flipH="1">
            <a:off x="0" y="4500570"/>
            <a:ext cx="1620343" cy="2357430"/>
          </a:xfrm>
          <a:prstGeom prst="rect">
            <a:avLst/>
          </a:prstGeom>
          <a:noFill/>
        </p:spPr>
      </p:pic>
      <p:pic>
        <p:nvPicPr>
          <p:cNvPr id="11" name="~PP9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1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746</Words>
  <Application>Microsoft Office PowerPoint</Application>
  <PresentationFormat>Экран (4:3)</PresentationFormat>
  <Paragraphs>159</Paragraphs>
  <Slides>28</Slides>
  <Notes>0</Notes>
  <HiddenSlides>0</HiddenSlides>
  <MMClips>40</MMClips>
  <ScaleCrop>false</ScaleCrop>
  <HeadingPairs>
    <vt:vector size="8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Times New Roman</vt:lpstr>
      <vt:lpstr>Тема Office</vt:lpstr>
      <vt:lpstr>CorelDRAW</vt:lpstr>
      <vt:lpstr>Уроки  вежливости для самых умных малышей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Дом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Уроки  вежливости для самых умных малышей</dc:title>
  <dc:creator>Ольга</dc:creator>
  <cp:lastModifiedBy>Пользователь</cp:lastModifiedBy>
  <cp:revision>48</cp:revision>
  <dcterms:created xsi:type="dcterms:W3CDTF">2010-08-08T09:14:14Z</dcterms:created>
  <dcterms:modified xsi:type="dcterms:W3CDTF">2023-09-10T13:58:26Z</dcterms:modified>
</cp:coreProperties>
</file>