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410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2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21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5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30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49" r:id="rId6"/>
    <p:sldLayoutId id="2147483745" r:id="rId7"/>
    <p:sldLayoutId id="2147483746" r:id="rId8"/>
    <p:sldLayoutId id="2147483747" r:id="rId9"/>
    <p:sldLayoutId id="2147483748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9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7600" y="1079500"/>
            <a:ext cx="4636800" cy="2138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cap="all" spc="600" baseline="0">
                <a:latin typeface="+mj-lt"/>
                <a:ea typeface="+mj-ea"/>
                <a:cs typeface="+mj-cs"/>
              </a:rPr>
              <a:t>ЛЯГУШКИ И ЖАБЫ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7600" y="4113213"/>
            <a:ext cx="46368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</a:pPr>
            <a:endParaRPr lang="en-US" sz="800"/>
          </a:p>
          <a:p>
            <a:pPr>
              <a:lnSpc>
                <a:spcPct val="115000"/>
              </a:lnSpc>
            </a:pPr>
            <a:endParaRPr lang="en-US" sz="800"/>
          </a:p>
          <a:p>
            <a:pPr>
              <a:lnSpc>
                <a:spcPct val="115000"/>
              </a:lnSpc>
            </a:pPr>
            <a:r>
              <a:rPr lang="en-US" sz="1200" dirty="0" err="1"/>
              <a:t>Выполнила</a:t>
            </a:r>
            <a:r>
              <a:rPr lang="en-US" sz="1200" dirty="0"/>
              <a:t>:</a:t>
            </a:r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200" dirty="0" err="1"/>
              <a:t>Воспитатель</a:t>
            </a:r>
            <a:r>
              <a:rPr lang="en-US" sz="1200" dirty="0"/>
              <a:t> </a:t>
            </a:r>
            <a:r>
              <a:rPr lang="en-US" sz="1200" dirty="0" err="1"/>
              <a:t>Бадер</a:t>
            </a:r>
            <a:r>
              <a:rPr lang="en-US" sz="1200" dirty="0"/>
              <a:t> С.Е</a:t>
            </a:r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200" dirty="0"/>
              <a:t>ГБДОУ 26 КУРОРТНОГО РАЙОНА </a:t>
            </a:r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  <a:p>
            <a:pPr>
              <a:lnSpc>
                <a:spcPct val="115000"/>
              </a:lnSpc>
            </a:pPr>
            <a:r>
              <a:rPr lang="en-US" sz="1200" dirty="0"/>
              <a:t>САНКТ - ПЕТЕРБУРГ</a:t>
            </a:r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  <a:p>
            <a:pPr>
              <a:lnSpc>
                <a:spcPct val="115000"/>
              </a:lnSpc>
            </a:pPr>
            <a:endParaRPr lang="en-US" sz="1200" dirty="0">
              <a:solidFill>
                <a:srgbClr val="000000">
                  <a:alpha val="60000"/>
                </a:srgb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578809-4F8C-4A9B-A59D-0D7BDA6B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DADE07-3826-4857-9180-7DB77BCCE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5C21CC9E-9E93-47EE-B6BE-DAF0D163FF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F98634D8-7CA3-4C66-8CD8-4D6F24833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61">
                <a:extLst>
                  <a:ext uri="{FF2B5EF4-FFF2-40B4-BE49-F238E27FC236}">
                    <a16:creationId xmlns:a16="http://schemas.microsoft.com/office/drawing/2014/main" id="{579AC1E2-C2CF-4BA7-82B4-C8CCC73056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FD089815-EEDF-4A19-B1A5-CD51F7D646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4">
                <a:extLst>
                  <a:ext uri="{FF2B5EF4-FFF2-40B4-BE49-F238E27FC236}">
                    <a16:creationId xmlns:a16="http://schemas.microsoft.com/office/drawing/2014/main" id="{3913B299-F5CE-4C72-A020-2AFCFFDB7C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7">
                <a:extLst>
                  <a:ext uri="{FF2B5EF4-FFF2-40B4-BE49-F238E27FC236}">
                    <a16:creationId xmlns:a16="http://schemas.microsoft.com/office/drawing/2014/main" id="{38067600-ABBC-4D8F-B242-026D39DB9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60">
                <a:extLst>
                  <a:ext uri="{FF2B5EF4-FFF2-40B4-BE49-F238E27FC236}">
                    <a16:creationId xmlns:a16="http://schemas.microsoft.com/office/drawing/2014/main" id="{AF1082FE-D7C7-430A-B6DF-041CD1FBF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9">
                <a:extLst>
                  <a:ext uri="{FF2B5EF4-FFF2-40B4-BE49-F238E27FC236}">
                    <a16:creationId xmlns:a16="http://schemas.microsoft.com/office/drawing/2014/main" id="{D20DF48A-C1E5-483E-B21B-EDC96EC75D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2">
                <a:extLst>
                  <a:ext uri="{FF2B5EF4-FFF2-40B4-BE49-F238E27FC236}">
                    <a16:creationId xmlns:a16="http://schemas.microsoft.com/office/drawing/2014/main" id="{BE0F4360-2529-43AE-8AD9-1B7B3F903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B1B8DE27-1A2A-48A2-A329-B0F4201A7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9">
                <a:extLst>
                  <a:ext uri="{FF2B5EF4-FFF2-40B4-BE49-F238E27FC236}">
                    <a16:creationId xmlns:a16="http://schemas.microsoft.com/office/drawing/2014/main" id="{9BD6F64A-2862-4703-A7E6-6D3295621F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>
                <a:extLst>
                  <a:ext uri="{FF2B5EF4-FFF2-40B4-BE49-F238E27FC236}">
                    <a16:creationId xmlns:a16="http://schemas.microsoft.com/office/drawing/2014/main" id="{DA103B72-E0CF-45F0-A7D0-21ECD0175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5">
                <a:extLst>
                  <a:ext uri="{FF2B5EF4-FFF2-40B4-BE49-F238E27FC236}">
                    <a16:creationId xmlns:a16="http://schemas.microsoft.com/office/drawing/2014/main" id="{12BF02EE-B84D-4508-86AE-720FFD081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63DEFA47-924F-47EC-8A1A-E8D4E1D286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8E9EAB0-A7D4-43A2-BE0E-0285979BC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65" name="Line 63">
                  <a:extLst>
                    <a:ext uri="{FF2B5EF4-FFF2-40B4-BE49-F238E27FC236}">
                      <a16:creationId xmlns:a16="http://schemas.microsoft.com/office/drawing/2014/main" id="{0918A230-E769-4D1D-BAD9-E5835E2C8D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Line 66">
                  <a:extLst>
                    <a:ext uri="{FF2B5EF4-FFF2-40B4-BE49-F238E27FC236}">
                      <a16:creationId xmlns:a16="http://schemas.microsoft.com/office/drawing/2014/main" id="{8387A7CE-102C-40EE-9CF5-025C3DD8D49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Line 67">
                  <a:extLst>
                    <a:ext uri="{FF2B5EF4-FFF2-40B4-BE49-F238E27FC236}">
                      <a16:creationId xmlns:a16="http://schemas.microsoft.com/office/drawing/2014/main" id="{04D252BC-127A-412D-BC8A-003132AE7C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Line 80">
                  <a:extLst>
                    <a:ext uri="{FF2B5EF4-FFF2-40B4-BE49-F238E27FC236}">
                      <a16:creationId xmlns:a16="http://schemas.microsoft.com/office/drawing/2014/main" id="{DBF98D9E-95AE-499D-90A5-B46B881160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Line 83">
                  <a:extLst>
                    <a:ext uri="{FF2B5EF4-FFF2-40B4-BE49-F238E27FC236}">
                      <a16:creationId xmlns:a16="http://schemas.microsoft.com/office/drawing/2014/main" id="{DF93481C-D4B8-49D1-8DB5-0DDFD0A975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86">
                  <a:extLst>
                    <a:ext uri="{FF2B5EF4-FFF2-40B4-BE49-F238E27FC236}">
                      <a16:creationId xmlns:a16="http://schemas.microsoft.com/office/drawing/2014/main" id="{E08AF258-8D62-4B36-9315-8652E31710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89">
                  <a:extLst>
                    <a:ext uri="{FF2B5EF4-FFF2-40B4-BE49-F238E27FC236}">
                      <a16:creationId xmlns:a16="http://schemas.microsoft.com/office/drawing/2014/main" id="{DCAC5381-7C87-4FB1-922C-72424F35D4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D131BB-56BB-4799-9DE1-95E397FA6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BD75D3A2-6328-49F4-A5C7-BDBEBE87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B386BFB-69FD-4CED-89B4-6E45CD3340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E0292B6-9C83-4545-9DB9-6D216C6491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Rectangle 30">
                  <a:extLst>
                    <a:ext uri="{FF2B5EF4-FFF2-40B4-BE49-F238E27FC236}">
                      <a16:creationId xmlns:a16="http://schemas.microsoft.com/office/drawing/2014/main" id="{218E320A-887F-4DBF-8CCC-A0E849F364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30">
                  <a:extLst>
                    <a:ext uri="{FF2B5EF4-FFF2-40B4-BE49-F238E27FC236}">
                      <a16:creationId xmlns:a16="http://schemas.microsoft.com/office/drawing/2014/main" id="{70456DE9-EFE8-480B-904C-C4E4521BA8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FAC87AC-6F0D-41C3-A96D-583587DBD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BBBB3529-7770-48BD-9A2D-61CB322B48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B4D2F05B-BBCD-4783-BDE0-43D73C2675E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C54BFAD-42ED-48A4-AA55-3BE394C44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B341D07-45D8-4F3A-B413-FD2B278A24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39" name="Freeform 68">
                  <a:extLst>
                    <a:ext uri="{FF2B5EF4-FFF2-40B4-BE49-F238E27FC236}">
                      <a16:creationId xmlns:a16="http://schemas.microsoft.com/office/drawing/2014/main" id="{872DAC2D-6CA9-4BA0-9831-D9BCA4630F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69">
                  <a:extLst>
                    <a:ext uri="{FF2B5EF4-FFF2-40B4-BE49-F238E27FC236}">
                      <a16:creationId xmlns:a16="http://schemas.microsoft.com/office/drawing/2014/main" id="{79883F04-2F99-488F-B3C5-0B29E181A1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70">
                  <a:extLst>
                    <a:ext uri="{FF2B5EF4-FFF2-40B4-BE49-F238E27FC236}">
                      <a16:creationId xmlns:a16="http://schemas.microsoft.com/office/drawing/2014/main" id="{588E0A03-E6DB-4D96-82A1-39AAB99850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032D250-40F2-4BE1-9E51-51D612431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36" name="Freeform 68">
                  <a:extLst>
                    <a:ext uri="{FF2B5EF4-FFF2-40B4-BE49-F238E27FC236}">
                      <a16:creationId xmlns:a16="http://schemas.microsoft.com/office/drawing/2014/main" id="{CFF6B335-FCBC-4111-B6E0-010A0CCF6A3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69">
                  <a:extLst>
                    <a:ext uri="{FF2B5EF4-FFF2-40B4-BE49-F238E27FC236}">
                      <a16:creationId xmlns:a16="http://schemas.microsoft.com/office/drawing/2014/main" id="{F3A4A21F-DBFE-4F02-A66E-C6F0ECB698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70">
                  <a:extLst>
                    <a:ext uri="{FF2B5EF4-FFF2-40B4-BE49-F238E27FC236}">
                      <a16:creationId xmlns:a16="http://schemas.microsoft.com/office/drawing/2014/main" id="{3A5E5CE1-528A-4B41-A739-BFE450F1F9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8FC08C-C419-4B3F-B3C4-074AE7045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69E4645-4CFC-4C14-9639-295E67859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75D1D75-29EC-4168-9B74-DD31796A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95" name="Freeform 64">
                <a:extLst>
                  <a:ext uri="{FF2B5EF4-FFF2-40B4-BE49-F238E27FC236}">
                    <a16:creationId xmlns:a16="http://schemas.microsoft.com/office/drawing/2014/main" id="{5C244629-4F62-4555-8576-76E450C712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1">
                <a:extLst>
                  <a:ext uri="{FF2B5EF4-FFF2-40B4-BE49-F238E27FC236}">
                    <a16:creationId xmlns:a16="http://schemas.microsoft.com/office/drawing/2014/main" id="{33FE7FD6-ED0C-4A85-BB37-50D5DEFE5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E321CBA3-94D7-498A-AA58-32E5E21DA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8">
                <a:extLst>
                  <a:ext uri="{FF2B5EF4-FFF2-40B4-BE49-F238E27FC236}">
                    <a16:creationId xmlns:a16="http://schemas.microsoft.com/office/drawing/2014/main" id="{A483E481-9A4F-433D-83BF-BE219AE92A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4">
                <a:extLst>
                  <a:ext uri="{FF2B5EF4-FFF2-40B4-BE49-F238E27FC236}">
                    <a16:creationId xmlns:a16="http://schemas.microsoft.com/office/drawing/2014/main" id="{3BD25EE3-866C-4F95-87D6-3539B174A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7">
                <a:extLst>
                  <a:ext uri="{FF2B5EF4-FFF2-40B4-BE49-F238E27FC236}">
                    <a16:creationId xmlns:a16="http://schemas.microsoft.com/office/drawing/2014/main" id="{7C4C4F76-8DA9-47EA-94F9-1D400388F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60">
                <a:extLst>
                  <a:ext uri="{FF2B5EF4-FFF2-40B4-BE49-F238E27FC236}">
                    <a16:creationId xmlns:a16="http://schemas.microsoft.com/office/drawing/2014/main" id="{025FE981-874E-47FE-81B8-F025D2BF9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59">
                <a:extLst>
                  <a:ext uri="{FF2B5EF4-FFF2-40B4-BE49-F238E27FC236}">
                    <a16:creationId xmlns:a16="http://schemas.microsoft.com/office/drawing/2014/main" id="{5680B73A-298E-4BDA-AB07-ACC8314E4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62">
                <a:extLst>
                  <a:ext uri="{FF2B5EF4-FFF2-40B4-BE49-F238E27FC236}">
                    <a16:creationId xmlns:a16="http://schemas.microsoft.com/office/drawing/2014/main" id="{01AFB333-D097-4235-A165-C9D3CDC2FE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65">
                <a:extLst>
                  <a:ext uri="{FF2B5EF4-FFF2-40B4-BE49-F238E27FC236}">
                    <a16:creationId xmlns:a16="http://schemas.microsoft.com/office/drawing/2014/main" id="{66C11AEB-D3F2-45AA-9C41-CA142A02E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9">
                <a:extLst>
                  <a:ext uri="{FF2B5EF4-FFF2-40B4-BE49-F238E27FC236}">
                    <a16:creationId xmlns:a16="http://schemas.microsoft.com/office/drawing/2014/main" id="{2EAA79E5-B4EE-4477-A9D7-38234A19D4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2">
                <a:extLst>
                  <a:ext uri="{FF2B5EF4-FFF2-40B4-BE49-F238E27FC236}">
                    <a16:creationId xmlns:a16="http://schemas.microsoft.com/office/drawing/2014/main" id="{A2EB3CA6-CF43-44E7-A82B-C86FF6A75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5">
                <a:extLst>
                  <a:ext uri="{FF2B5EF4-FFF2-40B4-BE49-F238E27FC236}">
                    <a16:creationId xmlns:a16="http://schemas.microsoft.com/office/drawing/2014/main" id="{635B3B6D-8A83-4CF1-AE24-D872BCE07C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8">
                <a:extLst>
                  <a:ext uri="{FF2B5EF4-FFF2-40B4-BE49-F238E27FC236}">
                    <a16:creationId xmlns:a16="http://schemas.microsoft.com/office/drawing/2014/main" id="{67274B73-EB7F-4885-8375-DCC193DE8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0EE02B4-8ECF-4636-B55D-11A3869E6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110" name="Line 63">
                  <a:extLst>
                    <a:ext uri="{FF2B5EF4-FFF2-40B4-BE49-F238E27FC236}">
                      <a16:creationId xmlns:a16="http://schemas.microsoft.com/office/drawing/2014/main" id="{97860271-66A3-4C76-9A50-EF7ADA1D95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66">
                  <a:extLst>
                    <a:ext uri="{FF2B5EF4-FFF2-40B4-BE49-F238E27FC236}">
                      <a16:creationId xmlns:a16="http://schemas.microsoft.com/office/drawing/2014/main" id="{CD0262E2-572E-453D-8FE4-46EDF0C75C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67">
                  <a:extLst>
                    <a:ext uri="{FF2B5EF4-FFF2-40B4-BE49-F238E27FC236}">
                      <a16:creationId xmlns:a16="http://schemas.microsoft.com/office/drawing/2014/main" id="{504EAB1B-BE08-49A3-91E4-2F59777FF8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80">
                  <a:extLst>
                    <a:ext uri="{FF2B5EF4-FFF2-40B4-BE49-F238E27FC236}">
                      <a16:creationId xmlns:a16="http://schemas.microsoft.com/office/drawing/2014/main" id="{1BA1BFEB-5D6B-4011-8814-75FDF39A8C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83">
                  <a:extLst>
                    <a:ext uri="{FF2B5EF4-FFF2-40B4-BE49-F238E27FC236}">
                      <a16:creationId xmlns:a16="http://schemas.microsoft.com/office/drawing/2014/main" id="{58D635F3-CD70-43D2-9FAE-690BB6A8C02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86">
                  <a:extLst>
                    <a:ext uri="{FF2B5EF4-FFF2-40B4-BE49-F238E27FC236}">
                      <a16:creationId xmlns:a16="http://schemas.microsoft.com/office/drawing/2014/main" id="{7D4A71ED-4313-45E2-9078-0A2179F609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89">
                  <a:extLst>
                    <a:ext uri="{FF2B5EF4-FFF2-40B4-BE49-F238E27FC236}">
                      <a16:creationId xmlns:a16="http://schemas.microsoft.com/office/drawing/2014/main" id="{F71A8BF4-8580-4405-93CC-68682C9EFB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03EA70C-259E-4844-83FD-A8152374D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2D8DEFBA-3794-41DB-BA53-A168E4B02E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F74D1351-C939-4ABA-A2D0-F13C1F3BF5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D672A249-195A-4DAD-984C-AC6C894A6FD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30">
                  <a:extLst>
                    <a:ext uri="{FF2B5EF4-FFF2-40B4-BE49-F238E27FC236}">
                      <a16:creationId xmlns:a16="http://schemas.microsoft.com/office/drawing/2014/main" id="{B2751033-92CC-43C5-B09D-BEAC921297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30">
                  <a:extLst>
                    <a:ext uri="{FF2B5EF4-FFF2-40B4-BE49-F238E27FC236}">
                      <a16:creationId xmlns:a16="http://schemas.microsoft.com/office/drawing/2014/main" id="{810A9024-F6AE-46E1-AF5B-23C1BAF52A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6148CDE3-7E34-46A7-A2A1-B2418BA6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FB487FA-CAC6-469F-8D07-227D88323A7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4B6721C-6379-4342-B632-2288DDDD12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8C06E09-320E-44ED-8B43-2BB2CE74A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F42D42C-CE47-479C-A563-298CD9035F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84" name="Freeform 68">
                  <a:extLst>
                    <a:ext uri="{FF2B5EF4-FFF2-40B4-BE49-F238E27FC236}">
                      <a16:creationId xmlns:a16="http://schemas.microsoft.com/office/drawing/2014/main" id="{65202664-9154-4377-8C3E-9BA25B78A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69">
                  <a:extLst>
                    <a:ext uri="{FF2B5EF4-FFF2-40B4-BE49-F238E27FC236}">
                      <a16:creationId xmlns:a16="http://schemas.microsoft.com/office/drawing/2014/main" id="{F0361EFD-383F-40DA-936A-1EC55BBA67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70">
                  <a:extLst>
                    <a:ext uri="{FF2B5EF4-FFF2-40B4-BE49-F238E27FC236}">
                      <a16:creationId xmlns:a16="http://schemas.microsoft.com/office/drawing/2014/main" id="{0899FE39-C088-493A-A9ED-9C70D9427F5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4A185DA-EED5-4241-BCE2-7DFF9775B9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81" name="Freeform 68">
                  <a:extLst>
                    <a:ext uri="{FF2B5EF4-FFF2-40B4-BE49-F238E27FC236}">
                      <a16:creationId xmlns:a16="http://schemas.microsoft.com/office/drawing/2014/main" id="{1D1D1F03-0895-4603-B54A-30778D288D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69">
                  <a:extLst>
                    <a:ext uri="{FF2B5EF4-FFF2-40B4-BE49-F238E27FC236}">
                      <a16:creationId xmlns:a16="http://schemas.microsoft.com/office/drawing/2014/main" id="{4205B00F-0C22-4C32-B408-130BD2BCA2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70">
                  <a:extLst>
                    <a:ext uri="{FF2B5EF4-FFF2-40B4-BE49-F238E27FC236}">
                      <a16:creationId xmlns:a16="http://schemas.microsoft.com/office/drawing/2014/main" id="{0307197D-6DFE-4C69-95F1-42678413BA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30DC2-6B77-F625-AE0F-D2E224B8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948" y="395289"/>
            <a:ext cx="7226652" cy="264804"/>
          </a:xfrm>
        </p:spPr>
        <p:txBody>
          <a:bodyPr>
            <a:normAutofit fontScale="90000"/>
          </a:bodyPr>
          <a:lstStyle/>
          <a:p>
            <a:r>
              <a:rPr lang="ru-RU" dirty="0"/>
              <a:t>СКЕЛЕТ ЛЯГУШКИ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F02B333-B29B-E2D8-F151-976A0D9B4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312" y="662316"/>
            <a:ext cx="8171200" cy="6136917"/>
          </a:xfrm>
        </p:spPr>
      </p:pic>
    </p:spTree>
    <p:extLst>
      <p:ext uri="{BB962C8B-B14F-4D97-AF65-F5344CB8AC3E}">
        <p14:creationId xmlns:p14="http://schemas.microsoft.com/office/powerpoint/2010/main" val="110885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AE76F-2F49-C0CD-039A-86A09955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 икринки до лягушки.</a:t>
            </a:r>
            <a:br>
              <a:rPr lang="ru-RU" dirty="0"/>
            </a:br>
            <a:r>
              <a:rPr lang="ru-RU" dirty="0"/>
              <a:t>Самки лягушек и жаб откладывают в воду икру. Через несколько дней из икринок выходят головастики. Головастики живут в воде , питаются, растут и превращаются в лягушек и жаб.</a:t>
            </a: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711CE85-01C0-BD47-1F1C-682BF1EDF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748" y="1685925"/>
            <a:ext cx="5222505" cy="4040188"/>
          </a:xfrm>
        </p:spPr>
      </p:pic>
    </p:spTree>
    <p:extLst>
      <p:ext uri="{BB962C8B-B14F-4D97-AF65-F5344CB8AC3E}">
        <p14:creationId xmlns:p14="http://schemas.microsoft.com/office/powerpoint/2010/main" val="128092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C0292-6CCB-AEF1-D634-A4381BF9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7BD8CB5-B117-C2A9-3F9F-3CF49948D3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42" r="11042"/>
          <a:stretch/>
        </p:blipFill>
        <p:spPr>
          <a:xfrm>
            <a:off x="5537200" y="1118353"/>
            <a:ext cx="6115050" cy="40817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C5C061-AE1A-16EF-DA87-78C7DB2B5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dirty="0">
                <a:ea typeface="+mn-lt"/>
                <a:cs typeface="+mn-lt"/>
              </a:rPr>
              <a:t>1.В воде плавает, но не рыба,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На земле прыгает, но не заяц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2. Не лягушка, но похожа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Бородавчатая кожа, </a:t>
            </a:r>
            <a:endParaRPr lang="en-US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Не в воде живет, а рядом, Не лягушка - это...</a:t>
            </a:r>
            <a:endParaRPr lang="en-US" dirty="0">
              <a:ea typeface="+mn-lt"/>
              <a:cs typeface="+mn-lt"/>
            </a:endParaRPr>
          </a:p>
          <a:p>
            <a:endParaRPr lang="ru-RU" dirty="0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лягушк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3BE7DEDF-E74B-9647-F6AF-405BFC90C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45" b="1435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79282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00C0F-42D1-3C2A-0B17-F645C87C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771846"/>
            <a:ext cx="4457690" cy="1332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>
                <a:solidFill>
                  <a:srgbClr val="FFFFFF"/>
                </a:solidFill>
              </a:rPr>
              <a:t>Лягушки и жабы - это амфибии принадлежащие к отряду земноводные бесхвостные.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437846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34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0BA7C-3674-A96D-1FC4-CEF935C6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531814"/>
            <a:ext cx="4457690" cy="172085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/>
              <a:t>Жабы и лягушки замечательные охотники! Они за ночь поедают целую тучу мошек и комаров.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BFB9063-A5F7-8AD7-60FB-B172CC0E3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85" y="2843211"/>
            <a:ext cx="4316508" cy="3474789"/>
          </a:xfrm>
          <a:prstGeom prst="rect">
            <a:avLst/>
          </a:prstGeom>
        </p:spPr>
      </p:pic>
      <p:pic>
        <p:nvPicPr>
          <p:cNvPr id="4" name="Рисунок 4" descr="Изображение выглядит как зеленый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C7DA160-5BE5-5B37-3979-8B6B02CE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7538" y="2843211"/>
            <a:ext cx="5325347" cy="34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41B67-0E45-85EE-306D-614BFE79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531814"/>
            <a:ext cx="9662293" cy="2166548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err="1">
                <a:latin typeface="Calibri"/>
                <a:cs typeface="Calibri"/>
              </a:rPr>
              <a:t>Некоторые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лягушки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используют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камуфляж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как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средство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скрываться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от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своих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хищников</a:t>
            </a:r>
            <a:r>
              <a:rPr lang="en-US" sz="2800" dirty="0">
                <a:latin typeface="Calibri"/>
                <a:cs typeface="Calibri"/>
              </a:rPr>
              <a:t>. </a:t>
            </a:r>
            <a:r>
              <a:rPr lang="en-US" sz="2800" dirty="0" err="1">
                <a:latin typeface="Calibri"/>
                <a:cs typeface="Calibri"/>
              </a:rPr>
              <a:t>Чтобы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защитить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себя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некоторые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лягушки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используют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яркий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цвет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чтобы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предупредить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хищников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что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они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опасны</a:t>
            </a:r>
            <a:r>
              <a:rPr lang="en-US" sz="2800" dirty="0">
                <a:latin typeface="Calibri"/>
                <a:cs typeface="Calibri"/>
              </a:rPr>
              <a:t> и </a:t>
            </a:r>
            <a:r>
              <a:rPr lang="en-US" sz="2800" dirty="0" err="1">
                <a:latin typeface="Calibri"/>
                <a:cs typeface="Calibri"/>
              </a:rPr>
              <a:t>даже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ядовиты</a:t>
            </a:r>
            <a:r>
              <a:rPr lang="en-US" sz="2800" dirty="0">
                <a:latin typeface="Calibri"/>
                <a:cs typeface="Calibri"/>
              </a:rPr>
              <a:t>. 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1392239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FF9655B7-C898-5A6D-8E75-1F0C77520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13" y="2843211"/>
            <a:ext cx="4633052" cy="3474789"/>
          </a:xfrm>
          <a:prstGeom prst="rect">
            <a:avLst/>
          </a:prstGeom>
        </p:spPr>
      </p:pic>
      <p:pic>
        <p:nvPicPr>
          <p:cNvPr id="4" name="Рисунок 4" descr="Изображение выглядит как трава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E527360-1B8B-3FF5-414E-A4C4DCF19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9412" y="3055780"/>
            <a:ext cx="5421600" cy="30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39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A54C8-88BE-10A8-8BF6-29A3833C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10" y="4575967"/>
            <a:ext cx="4457690" cy="172085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err="1"/>
              <a:t>Многие</a:t>
            </a:r>
            <a:r>
              <a:rPr lang="en-US" sz="2400" dirty="0"/>
              <a:t> </a:t>
            </a:r>
            <a:r>
              <a:rPr lang="en-US" sz="2400" dirty="0" err="1"/>
              <a:t>лягушки</a:t>
            </a:r>
            <a:r>
              <a:rPr lang="en-US" sz="2400" dirty="0"/>
              <a:t> </a:t>
            </a:r>
            <a:r>
              <a:rPr lang="en-US" sz="2400" dirty="0" err="1"/>
              <a:t>выделяют</a:t>
            </a:r>
            <a:r>
              <a:rPr lang="en-US" sz="2400" dirty="0"/>
              <a:t> </a:t>
            </a:r>
            <a:r>
              <a:rPr lang="en-US" sz="2400" dirty="0" err="1"/>
              <a:t>яд</a:t>
            </a:r>
            <a:r>
              <a:rPr lang="en-US" sz="2400" dirty="0"/>
              <a:t>, </a:t>
            </a: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них</a:t>
            </a:r>
            <a:r>
              <a:rPr lang="en-US" sz="2400" dirty="0"/>
              <a:t> </a:t>
            </a:r>
            <a:r>
              <a:rPr lang="en-US" sz="2400" dirty="0" err="1"/>
              <a:t>нападают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заставляет</a:t>
            </a:r>
            <a:r>
              <a:rPr lang="en-US" sz="2400" dirty="0"/>
              <a:t> </a:t>
            </a:r>
            <a:r>
              <a:rPr lang="en-US" sz="2400" dirty="0" err="1"/>
              <a:t>хищника</a:t>
            </a:r>
            <a:r>
              <a:rPr lang="en-US" sz="2400" dirty="0"/>
              <a:t> </a:t>
            </a:r>
            <a:r>
              <a:rPr lang="en-US" sz="2400" dirty="0" err="1"/>
              <a:t>выплюнуть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того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будет</a:t>
            </a:r>
            <a:r>
              <a:rPr lang="en-US" sz="2400" dirty="0"/>
              <a:t> </a:t>
            </a:r>
            <a:r>
              <a:rPr lang="en-US" sz="2400" dirty="0" err="1"/>
              <a:t>нанесен</a:t>
            </a:r>
            <a:r>
              <a:rPr lang="en-US" sz="2400" dirty="0"/>
              <a:t> </a:t>
            </a:r>
            <a:r>
              <a:rPr lang="en-US" sz="2400" dirty="0" err="1"/>
              <a:t>какой-либо</a:t>
            </a:r>
            <a:r>
              <a:rPr lang="en-US" sz="2400" dirty="0"/>
              <a:t> </a:t>
            </a:r>
            <a:r>
              <a:rPr lang="en-US" sz="2400" dirty="0" err="1"/>
              <a:t>ущерб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5315C-E0DC-EC0B-5820-A69D3099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1" y="4575967"/>
            <a:ext cx="4451347" cy="17208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sz="2400" dirty="0" err="1"/>
              <a:t>Некоторые</a:t>
            </a:r>
            <a:r>
              <a:rPr lang="en-US" sz="2400" dirty="0"/>
              <a:t> </a:t>
            </a:r>
            <a:r>
              <a:rPr lang="en-US" sz="2400" dirty="0" err="1"/>
              <a:t>жабы</a:t>
            </a:r>
            <a:r>
              <a:rPr lang="en-US" sz="2400" dirty="0"/>
              <a:t> </a:t>
            </a:r>
            <a:r>
              <a:rPr lang="en-US" sz="2400" dirty="0" err="1"/>
              <a:t>выделяют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своей</a:t>
            </a:r>
            <a:r>
              <a:rPr lang="en-US" sz="2400" dirty="0"/>
              <a:t> </a:t>
            </a:r>
            <a:r>
              <a:rPr lang="en-US" sz="2400" dirty="0" err="1"/>
              <a:t>коже</a:t>
            </a:r>
            <a:r>
              <a:rPr lang="en-US" sz="2400" dirty="0"/>
              <a:t> </a:t>
            </a:r>
            <a:r>
              <a:rPr lang="en-US" sz="2400" dirty="0" err="1"/>
              <a:t>беловатую</a:t>
            </a:r>
            <a:r>
              <a:rPr lang="en-US" sz="2400" dirty="0"/>
              <a:t> </a:t>
            </a:r>
            <a:r>
              <a:rPr lang="en-US" sz="2400" dirty="0" err="1"/>
              <a:t>жидкость</a:t>
            </a:r>
            <a:r>
              <a:rPr lang="en-US" sz="2400" dirty="0"/>
              <a:t>. </a:t>
            </a: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защищает</a:t>
            </a:r>
            <a:r>
              <a:rPr lang="en-US" sz="2400" dirty="0"/>
              <a:t> </a:t>
            </a:r>
            <a:r>
              <a:rPr lang="en-US" sz="2400" dirty="0" err="1"/>
              <a:t>ее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хищников</a:t>
            </a:r>
            <a:endParaRPr lang="en-US" sz="2400" dirty="0" err="1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8" name="Рисунок 9" descr="Изображение выглядит как лягуш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1051955-AF74-9899-56CE-6151684F2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2" b="11857"/>
          <a:stretch/>
        </p:blipFill>
        <p:spPr>
          <a:xfrm>
            <a:off x="6093600" y="10"/>
            <a:ext cx="6098400" cy="4013990"/>
          </a:xfrm>
          <a:prstGeom prst="rect">
            <a:avLst/>
          </a:prstGeom>
        </p:spPr>
      </p:pic>
      <p:pic>
        <p:nvPicPr>
          <p:cNvPr id="4" name="Рисунок 4" descr="Изображение выглядит как рептилия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0E7F1B19-361A-F96A-7719-074DFAEB6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3" b="-1"/>
          <a:stretch/>
        </p:blipFill>
        <p:spPr>
          <a:xfrm>
            <a:off x="20" y="10"/>
            <a:ext cx="6098380" cy="4014777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32F330-65C0-4C4B-A237-22DEFC8CB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63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B4190-175C-6F56-293F-327422DE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6575"/>
            <a:ext cx="389255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ru-RU" dirty="0"/>
              <a:t>Кто такие земноводные?</a:t>
            </a:r>
            <a:endParaRPr lang="ru-RU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A23555-9837-466D-9123-97B89F6CA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60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D2110-D0E2-1CEB-72E1-00B7AE06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00" y="2877018"/>
            <a:ext cx="2970000" cy="2901482"/>
          </a:xfrm>
        </p:spPr>
        <p:txBody>
          <a:bodyPr vert="horz" lIns="91440" tIns="45720" rIns="91440" bIns="45720" rtlCol="0">
            <a:normAutofit/>
          </a:bodyPr>
          <a:lstStyle/>
          <a:p>
            <a:pPr marL="359410" indent="-359410"/>
            <a:r>
              <a:rPr lang="ru-RU"/>
              <a:t>Земноводные это животные, жизнь которых связана и с водой и с землей</a:t>
            </a:r>
          </a:p>
          <a:p>
            <a:pPr marL="359410" indent="-359410"/>
            <a:endParaRPr lang="ru-RU"/>
          </a:p>
        </p:txBody>
      </p:sp>
      <p:pic>
        <p:nvPicPr>
          <p:cNvPr id="4" name="Рисунок 4" descr="Изображение выглядит как саламандр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14E81C1-C543-A545-B5BC-C5B507023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3" r="11726" b="-1"/>
          <a:stretch/>
        </p:blipFill>
        <p:spPr>
          <a:xfrm>
            <a:off x="4979987" y="10"/>
            <a:ext cx="72120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7D31F-59F4-96CE-EA44-8F260F64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Знакомьтесь - лягушка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55E0B8-1254-04D0-4EDB-9310A548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361601"/>
            <a:ext cx="4078800" cy="3416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Лягушки живут в сырых, влажных лесах, по берегам водоемов. Питаются различными насекомыми, а иногда мальками рыб. Передвигаются прыжками. Кожа у них влажная.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лягушка, близко&#10;&#10;Автоматически созданное описание">
            <a:extLst>
              <a:ext uri="{FF2B5EF4-FFF2-40B4-BE49-F238E27FC236}">
                <a16:creationId xmlns:a16="http://schemas.microsoft.com/office/drawing/2014/main" id="{3B5299EE-48B7-42B4-47AD-4BEFE98DC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1127" y="1640214"/>
            <a:ext cx="4999885" cy="35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8DCA8-00BE-8B48-D325-6BB3C11C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- ЖАБА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7FB395-77C4-9F16-D741-93BBF00A1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>
                <a:solidFill>
                  <a:srgbClr val="000000">
                    <a:alpha val="60000"/>
                  </a:srgbClr>
                </a:solidFill>
              </a:rPr>
              <a:t>Жабы могут жить в дали от водоемов. Поселяются в огородах, в лесах. Питаются ползающими насекомыми. Передвигаются медленными шагами. Кожа у жабы сухая. Спинка шероховатая. Кожа жаб выделяет едкую жидкость.</a:t>
            </a:r>
          </a:p>
        </p:txBody>
      </p:sp>
      <p:pic>
        <p:nvPicPr>
          <p:cNvPr id="7" name="Рисунок 7" descr="Изображение выглядит как лягушк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7B0879A0-D081-BBAC-E097-2026192FC7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72" r="11072"/>
          <a:stretch/>
        </p:blipFill>
        <p:spPr>
          <a:xfrm>
            <a:off x="5537200" y="1119905"/>
            <a:ext cx="6115050" cy="4078691"/>
          </a:xfrm>
        </p:spPr>
      </p:pic>
    </p:spTree>
    <p:extLst>
      <p:ext uri="{BB962C8B-B14F-4D97-AF65-F5344CB8AC3E}">
        <p14:creationId xmlns:p14="http://schemas.microsoft.com/office/powerpoint/2010/main" val="133973789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FrostyVTI</vt:lpstr>
      <vt:lpstr>ЛЯГУШКИ И ЖАБЫ</vt:lpstr>
      <vt:lpstr>ЗАГАДКИ</vt:lpstr>
      <vt:lpstr>Лягушки и жабы - это амфибии принадлежащие к отряду земноводные бесхвостные.</vt:lpstr>
      <vt:lpstr>Жабы и лягушки замечательные охотники! Они за ночь поедают целую тучу мошек и комаров.</vt:lpstr>
      <vt:lpstr>Некоторые лягушки используют камуфляж как средство скрываться от своих хищников. Чтобы защитить себя, некоторые лягушки используют яркий цвет, чтобы предупредить хищников, что они опасны и даже ядовиты. </vt:lpstr>
      <vt:lpstr>Многие лягушки выделяют яд, когда на них нападают, что заставляет хищника выплюнуть их до того, как будет нанесен какой-либо ущерб.  </vt:lpstr>
      <vt:lpstr>Кто такие земноводные?</vt:lpstr>
      <vt:lpstr>Знакомьтесь - лягушка</vt:lpstr>
      <vt:lpstr>ЭТО - ЖАБА</vt:lpstr>
      <vt:lpstr>СКЕЛЕТ ЛЯГУШКИ</vt:lpstr>
      <vt:lpstr>От икринки до лягушки. Самки лягушек и жаб откладывают в воду икру. Через несколько дней из икринок выходят головастики. Головастики живут в воде , питаются, растут и превращаются в лягушек и жаб.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Светлана Бадер</cp:lastModifiedBy>
  <cp:revision>220</cp:revision>
  <dcterms:created xsi:type="dcterms:W3CDTF">2023-03-21T11:34:42Z</dcterms:created>
  <dcterms:modified xsi:type="dcterms:W3CDTF">2023-09-21T11:18:39Z</dcterms:modified>
</cp:coreProperties>
</file>